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7" r:id="rId4"/>
    <p:sldId id="283" r:id="rId5"/>
    <p:sldId id="258" r:id="rId6"/>
    <p:sldId id="259" r:id="rId7"/>
    <p:sldId id="260" r:id="rId8"/>
    <p:sldId id="262" r:id="rId9"/>
    <p:sldId id="284" r:id="rId10"/>
    <p:sldId id="263" r:id="rId11"/>
    <p:sldId id="265" r:id="rId12"/>
    <p:sldId id="267" r:id="rId13"/>
    <p:sldId id="268" r:id="rId14"/>
    <p:sldId id="269" r:id="rId15"/>
    <p:sldId id="270" r:id="rId16"/>
    <p:sldId id="281" r:id="rId17"/>
    <p:sldId id="271" r:id="rId18"/>
    <p:sldId id="285" r:id="rId19"/>
    <p:sldId id="282" r:id="rId20"/>
    <p:sldId id="275" r:id="rId21"/>
    <p:sldId id="274" r:id="rId22"/>
    <p:sldId id="276" r:id="rId23"/>
    <p:sldId id="279" r:id="rId24"/>
    <p:sldId id="277" r:id="rId25"/>
    <p:sldId id="280" r:id="rId26"/>
    <p:sldId id="26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76" autoAdjust="0"/>
  </p:normalViewPr>
  <p:slideViewPr>
    <p:cSldViewPr>
      <p:cViewPr varScale="1">
        <p:scale>
          <a:sx n="59" d="100"/>
          <a:sy n="59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BEF4E-6441-4850-BDBF-2105C8860A33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AC8FF170-1C54-426D-B2CB-5A36840CE6CA}">
      <dgm:prSet/>
      <dgm:spPr/>
      <dgm:t>
        <a:bodyPr/>
        <a:lstStyle/>
        <a:p>
          <a:pPr rtl="0"/>
          <a:r>
            <a:rPr lang="en-US" dirty="0" smtClean="0"/>
            <a:t>SDR - Software Defined Radio</a:t>
          </a:r>
          <a:endParaRPr lang="zh-CN" dirty="0"/>
        </a:p>
      </dgm:t>
    </dgm:pt>
    <dgm:pt modelId="{4EF12061-7E70-4CF0-AC6D-E8C6D32D919B}" type="par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3C060D2E-0148-4DB8-9302-E15053F982D5}" type="sib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45BB8844-89D1-4B49-9C7E-119463C4D372}">
      <dgm:prSet/>
      <dgm:spPr/>
      <dgm:t>
        <a:bodyPr/>
        <a:lstStyle/>
        <a:p>
          <a:pPr rtl="0"/>
          <a:r>
            <a:rPr lang="en-US" dirty="0" smtClean="0"/>
            <a:t>Limitation of current SDRs</a:t>
          </a:r>
          <a:endParaRPr lang="zh-CN" dirty="0"/>
        </a:p>
      </dgm:t>
    </dgm:pt>
    <dgm:pt modelId="{6D517DD3-AC52-4601-B4E4-182A669FC0F3}" type="par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273421A8-2D29-4F2E-9659-AB4E8E6D7D84}" type="sib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5BF81339-1E29-4B8A-8F76-18628562D903}">
      <dgm:prSet/>
      <dgm:spPr/>
      <dgm:t>
        <a:bodyPr/>
        <a:lstStyle/>
        <a:p>
          <a:pPr rtl="0"/>
          <a:r>
            <a:rPr lang="en-US" dirty="0" smtClean="0"/>
            <a:t>Anatomy of </a:t>
          </a:r>
          <a:r>
            <a:rPr lang="en-US" dirty="0" err="1" smtClean="0"/>
            <a:t>AirFPGA</a:t>
          </a:r>
          <a:endParaRPr lang="en-US" dirty="0"/>
        </a:p>
      </dgm:t>
    </dgm:pt>
    <dgm:pt modelId="{80338CCF-6803-4812-A3E1-3F5C037EC67C}" type="par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68F9A7C-6CDC-4FCB-B826-52FD7F21E14B}" type="sib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A1B7913-48CA-4CA1-8DF8-D31825FF6AEA}" type="pres">
      <dgm:prSet presAssocID="{0BDBEF4E-6441-4850-BDBF-2105C8860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359834-BD42-43EB-A4D9-A8FA901E9B60}" type="pres">
      <dgm:prSet presAssocID="{5BF81339-1E29-4B8A-8F76-18628562D903}" presName="boxAndChildren" presStyleCnt="0"/>
      <dgm:spPr/>
    </dgm:pt>
    <dgm:pt modelId="{AE5C8518-B8F9-4C7D-A6ED-DE0F1BB7A386}" type="pres">
      <dgm:prSet presAssocID="{5BF81339-1E29-4B8A-8F76-18628562D903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66EFAFF9-A46A-4960-AB37-B118C659ADBD}" type="pres">
      <dgm:prSet presAssocID="{273421A8-2D29-4F2E-9659-AB4E8E6D7D84}" presName="sp" presStyleCnt="0"/>
      <dgm:spPr/>
    </dgm:pt>
    <dgm:pt modelId="{0A5882C1-2D52-4D6B-A699-9F0212590F7B}" type="pres">
      <dgm:prSet presAssocID="{45BB8844-89D1-4B49-9C7E-119463C4D372}" presName="arrowAndChildren" presStyleCnt="0"/>
      <dgm:spPr/>
    </dgm:pt>
    <dgm:pt modelId="{A67CA450-D1C9-4D83-B2A7-09217C0DEE4D}" type="pres">
      <dgm:prSet presAssocID="{45BB8844-89D1-4B49-9C7E-119463C4D372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6E04C502-883B-4D92-882B-DA0E31751186}" type="pres">
      <dgm:prSet presAssocID="{3C060D2E-0148-4DB8-9302-E15053F982D5}" presName="sp" presStyleCnt="0"/>
      <dgm:spPr/>
    </dgm:pt>
    <dgm:pt modelId="{265D1779-E143-498F-AB71-73E2BF175744}" type="pres">
      <dgm:prSet presAssocID="{AC8FF170-1C54-426D-B2CB-5A36840CE6CA}" presName="arrowAndChildren" presStyleCnt="0"/>
      <dgm:spPr/>
    </dgm:pt>
    <dgm:pt modelId="{E45395C5-9367-4D2A-B67F-FC3AB168FF8F}" type="pres">
      <dgm:prSet presAssocID="{AC8FF170-1C54-426D-B2CB-5A36840CE6CA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BF660DF-474D-4795-8C69-F3C213C60633}" srcId="{0BDBEF4E-6441-4850-BDBF-2105C8860A33}" destId="{45BB8844-89D1-4B49-9C7E-119463C4D372}" srcOrd="1" destOrd="0" parTransId="{6D517DD3-AC52-4601-B4E4-182A669FC0F3}" sibTransId="{273421A8-2D29-4F2E-9659-AB4E8E6D7D84}"/>
    <dgm:cxn modelId="{68BA883E-C666-4539-B2ED-1A7E785F9205}" srcId="{0BDBEF4E-6441-4850-BDBF-2105C8860A33}" destId="{AC8FF170-1C54-426D-B2CB-5A36840CE6CA}" srcOrd="0" destOrd="0" parTransId="{4EF12061-7E70-4CF0-AC6D-E8C6D32D919B}" sibTransId="{3C060D2E-0148-4DB8-9302-E15053F982D5}"/>
    <dgm:cxn modelId="{DE704788-7C8E-4505-B403-FF70D05FE253}" type="presOf" srcId="{45BB8844-89D1-4B49-9C7E-119463C4D372}" destId="{A67CA450-D1C9-4D83-B2A7-09217C0DEE4D}" srcOrd="0" destOrd="0" presId="urn:microsoft.com/office/officeart/2005/8/layout/process4"/>
    <dgm:cxn modelId="{A8FC9074-5826-4669-A9B0-B48AD46AB6BD}" type="presOf" srcId="{0BDBEF4E-6441-4850-BDBF-2105C8860A33}" destId="{6A1B7913-48CA-4CA1-8DF8-D31825FF6AEA}" srcOrd="0" destOrd="0" presId="urn:microsoft.com/office/officeart/2005/8/layout/process4"/>
    <dgm:cxn modelId="{8D5241DF-3542-4439-9AAC-CA5A16D94653}" srcId="{0BDBEF4E-6441-4850-BDBF-2105C8860A33}" destId="{5BF81339-1E29-4B8A-8F76-18628562D903}" srcOrd="2" destOrd="0" parTransId="{80338CCF-6803-4812-A3E1-3F5C037EC67C}" sibTransId="{668F9A7C-6CDC-4FCB-B826-52FD7F21E14B}"/>
    <dgm:cxn modelId="{11BE7044-B66F-4272-BB53-9A2258827006}" type="presOf" srcId="{5BF81339-1E29-4B8A-8F76-18628562D903}" destId="{AE5C8518-B8F9-4C7D-A6ED-DE0F1BB7A386}" srcOrd="0" destOrd="0" presId="urn:microsoft.com/office/officeart/2005/8/layout/process4"/>
    <dgm:cxn modelId="{E5398D37-BEEC-4AD1-95C1-E9F6063D5B3C}" type="presOf" srcId="{AC8FF170-1C54-426D-B2CB-5A36840CE6CA}" destId="{E45395C5-9367-4D2A-B67F-FC3AB168FF8F}" srcOrd="0" destOrd="0" presId="urn:microsoft.com/office/officeart/2005/8/layout/process4"/>
    <dgm:cxn modelId="{6E0FF5DD-756B-4743-BBE1-EE409D5E3D8D}" type="presParOf" srcId="{6A1B7913-48CA-4CA1-8DF8-D31825FF6AEA}" destId="{92359834-BD42-43EB-A4D9-A8FA901E9B60}" srcOrd="0" destOrd="0" presId="urn:microsoft.com/office/officeart/2005/8/layout/process4"/>
    <dgm:cxn modelId="{D428CF29-7071-47DD-ADF5-774496A22D80}" type="presParOf" srcId="{92359834-BD42-43EB-A4D9-A8FA901E9B60}" destId="{AE5C8518-B8F9-4C7D-A6ED-DE0F1BB7A386}" srcOrd="0" destOrd="0" presId="urn:microsoft.com/office/officeart/2005/8/layout/process4"/>
    <dgm:cxn modelId="{301DD76B-4936-43F3-B3C8-0DFF91B6ED6C}" type="presParOf" srcId="{6A1B7913-48CA-4CA1-8DF8-D31825FF6AEA}" destId="{66EFAFF9-A46A-4960-AB37-B118C659ADBD}" srcOrd="1" destOrd="0" presId="urn:microsoft.com/office/officeart/2005/8/layout/process4"/>
    <dgm:cxn modelId="{0D9FAC85-7C28-4EB1-992A-A0B7FD2761EE}" type="presParOf" srcId="{6A1B7913-48CA-4CA1-8DF8-D31825FF6AEA}" destId="{0A5882C1-2D52-4D6B-A699-9F0212590F7B}" srcOrd="2" destOrd="0" presId="urn:microsoft.com/office/officeart/2005/8/layout/process4"/>
    <dgm:cxn modelId="{547D0C99-99E6-48A0-8CFB-8DC0C720C206}" type="presParOf" srcId="{0A5882C1-2D52-4D6B-A699-9F0212590F7B}" destId="{A67CA450-D1C9-4D83-B2A7-09217C0DEE4D}" srcOrd="0" destOrd="0" presId="urn:microsoft.com/office/officeart/2005/8/layout/process4"/>
    <dgm:cxn modelId="{46B00383-8700-426E-9234-4ADEBD3CE380}" type="presParOf" srcId="{6A1B7913-48CA-4CA1-8DF8-D31825FF6AEA}" destId="{6E04C502-883B-4D92-882B-DA0E31751186}" srcOrd="3" destOrd="0" presId="urn:microsoft.com/office/officeart/2005/8/layout/process4"/>
    <dgm:cxn modelId="{FC917B7B-F5EE-4344-B803-CDDDE1F04ADE}" type="presParOf" srcId="{6A1B7913-48CA-4CA1-8DF8-D31825FF6AEA}" destId="{265D1779-E143-498F-AB71-73E2BF175744}" srcOrd="4" destOrd="0" presId="urn:microsoft.com/office/officeart/2005/8/layout/process4"/>
    <dgm:cxn modelId="{7FEB887E-CFF2-4834-97D0-18CE7DCECBFC}" type="presParOf" srcId="{265D1779-E143-498F-AB71-73E2BF175744}" destId="{E45395C5-9367-4D2A-B67F-FC3AB168FF8F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BEF4E-6441-4850-BDBF-2105C8860A33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8FF170-1C54-426D-B2CB-5A36840CE6CA}">
      <dgm:prSet/>
      <dgm:spPr/>
      <dgm:t>
        <a:bodyPr/>
        <a:lstStyle/>
        <a:p>
          <a:pPr rtl="0"/>
          <a:r>
            <a:rPr lang="en-US" dirty="0" smtClean="0"/>
            <a:t>SDR - Software Defined Radio</a:t>
          </a:r>
          <a:endParaRPr lang="zh-CN" dirty="0"/>
        </a:p>
      </dgm:t>
    </dgm:pt>
    <dgm:pt modelId="{4EF12061-7E70-4CF0-AC6D-E8C6D32D919B}" type="par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3C060D2E-0148-4DB8-9302-E15053F982D5}" type="sib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45BB8844-89D1-4B49-9C7E-119463C4D37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Limitation of current SDRs</a:t>
          </a:r>
          <a:endParaRPr lang="zh-CN" dirty="0"/>
        </a:p>
      </dgm:t>
    </dgm:pt>
    <dgm:pt modelId="{6D517DD3-AC52-4601-B4E4-182A669FC0F3}" type="par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273421A8-2D29-4F2E-9659-AB4E8E6D7D84}" type="sib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5BF81339-1E29-4B8A-8F76-18628562D90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Anatomy of </a:t>
          </a:r>
          <a:r>
            <a:rPr lang="en-US" dirty="0" err="1" smtClean="0"/>
            <a:t>AirFPGA</a:t>
          </a:r>
          <a:endParaRPr lang="en-US" dirty="0"/>
        </a:p>
      </dgm:t>
    </dgm:pt>
    <dgm:pt modelId="{80338CCF-6803-4812-A3E1-3F5C037EC67C}" type="par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68F9A7C-6CDC-4FCB-B826-52FD7F21E14B}" type="sib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A1B7913-48CA-4CA1-8DF8-D31825FF6AEA}" type="pres">
      <dgm:prSet presAssocID="{0BDBEF4E-6441-4850-BDBF-2105C8860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359834-BD42-43EB-A4D9-A8FA901E9B60}" type="pres">
      <dgm:prSet presAssocID="{5BF81339-1E29-4B8A-8F76-18628562D903}" presName="boxAndChildren" presStyleCnt="0"/>
      <dgm:spPr/>
    </dgm:pt>
    <dgm:pt modelId="{AE5C8518-B8F9-4C7D-A6ED-DE0F1BB7A386}" type="pres">
      <dgm:prSet presAssocID="{5BF81339-1E29-4B8A-8F76-18628562D903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66EFAFF9-A46A-4960-AB37-B118C659ADBD}" type="pres">
      <dgm:prSet presAssocID="{273421A8-2D29-4F2E-9659-AB4E8E6D7D84}" presName="sp" presStyleCnt="0"/>
      <dgm:spPr/>
    </dgm:pt>
    <dgm:pt modelId="{0A5882C1-2D52-4D6B-A699-9F0212590F7B}" type="pres">
      <dgm:prSet presAssocID="{45BB8844-89D1-4B49-9C7E-119463C4D372}" presName="arrowAndChildren" presStyleCnt="0"/>
      <dgm:spPr/>
    </dgm:pt>
    <dgm:pt modelId="{A67CA450-D1C9-4D83-B2A7-09217C0DEE4D}" type="pres">
      <dgm:prSet presAssocID="{45BB8844-89D1-4B49-9C7E-119463C4D372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6E04C502-883B-4D92-882B-DA0E31751186}" type="pres">
      <dgm:prSet presAssocID="{3C060D2E-0148-4DB8-9302-E15053F982D5}" presName="sp" presStyleCnt="0"/>
      <dgm:spPr/>
    </dgm:pt>
    <dgm:pt modelId="{265D1779-E143-498F-AB71-73E2BF175744}" type="pres">
      <dgm:prSet presAssocID="{AC8FF170-1C54-426D-B2CB-5A36840CE6CA}" presName="arrowAndChildren" presStyleCnt="0"/>
      <dgm:spPr/>
    </dgm:pt>
    <dgm:pt modelId="{E45395C5-9367-4D2A-B67F-FC3AB168FF8F}" type="pres">
      <dgm:prSet presAssocID="{AC8FF170-1C54-426D-B2CB-5A36840CE6CA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BF660DF-474D-4795-8C69-F3C213C60633}" srcId="{0BDBEF4E-6441-4850-BDBF-2105C8860A33}" destId="{45BB8844-89D1-4B49-9C7E-119463C4D372}" srcOrd="1" destOrd="0" parTransId="{6D517DD3-AC52-4601-B4E4-182A669FC0F3}" sibTransId="{273421A8-2D29-4F2E-9659-AB4E8E6D7D84}"/>
    <dgm:cxn modelId="{1694D04A-B574-4769-A170-8BCC41BB1024}" type="presOf" srcId="{5BF81339-1E29-4B8A-8F76-18628562D903}" destId="{AE5C8518-B8F9-4C7D-A6ED-DE0F1BB7A386}" srcOrd="0" destOrd="0" presId="urn:microsoft.com/office/officeart/2005/8/layout/process4"/>
    <dgm:cxn modelId="{D46BE370-80AD-48D6-BD54-3D98F5E355E4}" type="presOf" srcId="{45BB8844-89D1-4B49-9C7E-119463C4D372}" destId="{A67CA450-D1C9-4D83-B2A7-09217C0DEE4D}" srcOrd="0" destOrd="0" presId="urn:microsoft.com/office/officeart/2005/8/layout/process4"/>
    <dgm:cxn modelId="{DAB5B27A-7315-4347-9E2A-6B706BA6ED74}" type="presOf" srcId="{0BDBEF4E-6441-4850-BDBF-2105C8860A33}" destId="{6A1B7913-48CA-4CA1-8DF8-D31825FF6AEA}" srcOrd="0" destOrd="0" presId="urn:microsoft.com/office/officeart/2005/8/layout/process4"/>
    <dgm:cxn modelId="{68BA883E-C666-4539-B2ED-1A7E785F9205}" srcId="{0BDBEF4E-6441-4850-BDBF-2105C8860A33}" destId="{AC8FF170-1C54-426D-B2CB-5A36840CE6CA}" srcOrd="0" destOrd="0" parTransId="{4EF12061-7E70-4CF0-AC6D-E8C6D32D919B}" sibTransId="{3C060D2E-0148-4DB8-9302-E15053F982D5}"/>
    <dgm:cxn modelId="{8D5241DF-3542-4439-9AAC-CA5A16D94653}" srcId="{0BDBEF4E-6441-4850-BDBF-2105C8860A33}" destId="{5BF81339-1E29-4B8A-8F76-18628562D903}" srcOrd="2" destOrd="0" parTransId="{80338CCF-6803-4812-A3E1-3F5C037EC67C}" sibTransId="{668F9A7C-6CDC-4FCB-B826-52FD7F21E14B}"/>
    <dgm:cxn modelId="{ACED1D0A-5E1D-4F79-B284-80E262AB3421}" type="presOf" srcId="{AC8FF170-1C54-426D-B2CB-5A36840CE6CA}" destId="{E45395C5-9367-4D2A-B67F-FC3AB168FF8F}" srcOrd="0" destOrd="0" presId="urn:microsoft.com/office/officeart/2005/8/layout/process4"/>
    <dgm:cxn modelId="{6E7D00A7-F7E8-4064-9CF6-6B5C25F84889}" type="presParOf" srcId="{6A1B7913-48CA-4CA1-8DF8-D31825FF6AEA}" destId="{92359834-BD42-43EB-A4D9-A8FA901E9B60}" srcOrd="0" destOrd="0" presId="urn:microsoft.com/office/officeart/2005/8/layout/process4"/>
    <dgm:cxn modelId="{B8C2F967-F6BB-4952-9176-43D662826623}" type="presParOf" srcId="{92359834-BD42-43EB-A4D9-A8FA901E9B60}" destId="{AE5C8518-B8F9-4C7D-A6ED-DE0F1BB7A386}" srcOrd="0" destOrd="0" presId="urn:microsoft.com/office/officeart/2005/8/layout/process4"/>
    <dgm:cxn modelId="{BF56B3C8-B1C6-492C-973E-C6E3BE9204BE}" type="presParOf" srcId="{6A1B7913-48CA-4CA1-8DF8-D31825FF6AEA}" destId="{66EFAFF9-A46A-4960-AB37-B118C659ADBD}" srcOrd="1" destOrd="0" presId="urn:microsoft.com/office/officeart/2005/8/layout/process4"/>
    <dgm:cxn modelId="{390C13B2-9656-4B90-8941-086A07FF38DC}" type="presParOf" srcId="{6A1B7913-48CA-4CA1-8DF8-D31825FF6AEA}" destId="{0A5882C1-2D52-4D6B-A699-9F0212590F7B}" srcOrd="2" destOrd="0" presId="urn:microsoft.com/office/officeart/2005/8/layout/process4"/>
    <dgm:cxn modelId="{EF9171F3-23F2-4E2A-8D7C-88560682B94E}" type="presParOf" srcId="{0A5882C1-2D52-4D6B-A699-9F0212590F7B}" destId="{A67CA450-D1C9-4D83-B2A7-09217C0DEE4D}" srcOrd="0" destOrd="0" presId="urn:microsoft.com/office/officeart/2005/8/layout/process4"/>
    <dgm:cxn modelId="{DFBF6E9F-9118-44B8-B022-B9551953BF26}" type="presParOf" srcId="{6A1B7913-48CA-4CA1-8DF8-D31825FF6AEA}" destId="{6E04C502-883B-4D92-882B-DA0E31751186}" srcOrd="3" destOrd="0" presId="urn:microsoft.com/office/officeart/2005/8/layout/process4"/>
    <dgm:cxn modelId="{09981F24-2F29-4EF8-9D3E-00812949FA1B}" type="presParOf" srcId="{6A1B7913-48CA-4CA1-8DF8-D31825FF6AEA}" destId="{265D1779-E143-498F-AB71-73E2BF175744}" srcOrd="4" destOrd="0" presId="urn:microsoft.com/office/officeart/2005/8/layout/process4"/>
    <dgm:cxn modelId="{615B18A1-3019-4871-B7D1-5A8639C85587}" type="presParOf" srcId="{265D1779-E143-498F-AB71-73E2BF175744}" destId="{E45395C5-9367-4D2A-B67F-FC3AB168FF8F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DBEF4E-6441-4850-BDBF-2105C8860A33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8FF170-1C54-426D-B2CB-5A36840CE6C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SDR - Software Defined Radio</a:t>
          </a:r>
          <a:endParaRPr lang="zh-CN" dirty="0"/>
        </a:p>
      </dgm:t>
    </dgm:pt>
    <dgm:pt modelId="{4EF12061-7E70-4CF0-AC6D-E8C6D32D919B}" type="par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3C060D2E-0148-4DB8-9302-E15053F982D5}" type="sib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45BB8844-89D1-4B49-9C7E-119463C4D37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Limitation of current SDRs</a:t>
          </a:r>
          <a:endParaRPr lang="zh-CN" dirty="0"/>
        </a:p>
      </dgm:t>
    </dgm:pt>
    <dgm:pt modelId="{6D517DD3-AC52-4601-B4E4-182A669FC0F3}" type="par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273421A8-2D29-4F2E-9659-AB4E8E6D7D84}" type="sib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5BF81339-1E29-4B8A-8F76-18628562D90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Anatomy of </a:t>
          </a:r>
          <a:r>
            <a:rPr lang="en-US" dirty="0" err="1" smtClean="0"/>
            <a:t>AirFPGA</a:t>
          </a:r>
          <a:endParaRPr lang="en-US" dirty="0"/>
        </a:p>
      </dgm:t>
    </dgm:pt>
    <dgm:pt modelId="{80338CCF-6803-4812-A3E1-3F5C037EC67C}" type="par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68F9A7C-6CDC-4FCB-B826-52FD7F21E14B}" type="sib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A1B7913-48CA-4CA1-8DF8-D31825FF6AEA}" type="pres">
      <dgm:prSet presAssocID="{0BDBEF4E-6441-4850-BDBF-2105C8860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359834-BD42-43EB-A4D9-A8FA901E9B60}" type="pres">
      <dgm:prSet presAssocID="{5BF81339-1E29-4B8A-8F76-18628562D903}" presName="boxAndChildren" presStyleCnt="0"/>
      <dgm:spPr/>
    </dgm:pt>
    <dgm:pt modelId="{AE5C8518-B8F9-4C7D-A6ED-DE0F1BB7A386}" type="pres">
      <dgm:prSet presAssocID="{5BF81339-1E29-4B8A-8F76-18628562D903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66EFAFF9-A46A-4960-AB37-B118C659ADBD}" type="pres">
      <dgm:prSet presAssocID="{273421A8-2D29-4F2E-9659-AB4E8E6D7D84}" presName="sp" presStyleCnt="0"/>
      <dgm:spPr/>
    </dgm:pt>
    <dgm:pt modelId="{0A5882C1-2D52-4D6B-A699-9F0212590F7B}" type="pres">
      <dgm:prSet presAssocID="{45BB8844-89D1-4B49-9C7E-119463C4D372}" presName="arrowAndChildren" presStyleCnt="0"/>
      <dgm:spPr/>
    </dgm:pt>
    <dgm:pt modelId="{A67CA450-D1C9-4D83-B2A7-09217C0DEE4D}" type="pres">
      <dgm:prSet presAssocID="{45BB8844-89D1-4B49-9C7E-119463C4D372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6E04C502-883B-4D92-882B-DA0E31751186}" type="pres">
      <dgm:prSet presAssocID="{3C060D2E-0148-4DB8-9302-E15053F982D5}" presName="sp" presStyleCnt="0"/>
      <dgm:spPr/>
    </dgm:pt>
    <dgm:pt modelId="{265D1779-E143-498F-AB71-73E2BF175744}" type="pres">
      <dgm:prSet presAssocID="{AC8FF170-1C54-426D-B2CB-5A36840CE6CA}" presName="arrowAndChildren" presStyleCnt="0"/>
      <dgm:spPr/>
    </dgm:pt>
    <dgm:pt modelId="{E45395C5-9367-4D2A-B67F-FC3AB168FF8F}" type="pres">
      <dgm:prSet presAssocID="{AC8FF170-1C54-426D-B2CB-5A36840CE6CA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BF660DF-474D-4795-8C69-F3C213C60633}" srcId="{0BDBEF4E-6441-4850-BDBF-2105C8860A33}" destId="{45BB8844-89D1-4B49-9C7E-119463C4D372}" srcOrd="1" destOrd="0" parTransId="{6D517DD3-AC52-4601-B4E4-182A669FC0F3}" sibTransId="{273421A8-2D29-4F2E-9659-AB4E8E6D7D84}"/>
    <dgm:cxn modelId="{3FCFEA26-F50E-4852-82EE-958983D2B0A2}" type="presOf" srcId="{AC8FF170-1C54-426D-B2CB-5A36840CE6CA}" destId="{E45395C5-9367-4D2A-B67F-FC3AB168FF8F}" srcOrd="0" destOrd="0" presId="urn:microsoft.com/office/officeart/2005/8/layout/process4"/>
    <dgm:cxn modelId="{736C11F6-575E-46D1-8FAD-9B9E9BCDF6BF}" type="presOf" srcId="{5BF81339-1E29-4B8A-8F76-18628562D903}" destId="{AE5C8518-B8F9-4C7D-A6ED-DE0F1BB7A386}" srcOrd="0" destOrd="0" presId="urn:microsoft.com/office/officeart/2005/8/layout/process4"/>
    <dgm:cxn modelId="{68BA883E-C666-4539-B2ED-1A7E785F9205}" srcId="{0BDBEF4E-6441-4850-BDBF-2105C8860A33}" destId="{AC8FF170-1C54-426D-B2CB-5A36840CE6CA}" srcOrd="0" destOrd="0" parTransId="{4EF12061-7E70-4CF0-AC6D-E8C6D32D919B}" sibTransId="{3C060D2E-0148-4DB8-9302-E15053F982D5}"/>
    <dgm:cxn modelId="{A87B7ECB-B94E-4F79-B79B-D5DFCE7BBBA4}" type="presOf" srcId="{0BDBEF4E-6441-4850-BDBF-2105C8860A33}" destId="{6A1B7913-48CA-4CA1-8DF8-D31825FF6AEA}" srcOrd="0" destOrd="0" presId="urn:microsoft.com/office/officeart/2005/8/layout/process4"/>
    <dgm:cxn modelId="{D10A2D68-1CC8-4B3B-8AFC-72D84E7E805B}" type="presOf" srcId="{45BB8844-89D1-4B49-9C7E-119463C4D372}" destId="{A67CA450-D1C9-4D83-B2A7-09217C0DEE4D}" srcOrd="0" destOrd="0" presId="urn:microsoft.com/office/officeart/2005/8/layout/process4"/>
    <dgm:cxn modelId="{8D5241DF-3542-4439-9AAC-CA5A16D94653}" srcId="{0BDBEF4E-6441-4850-BDBF-2105C8860A33}" destId="{5BF81339-1E29-4B8A-8F76-18628562D903}" srcOrd="2" destOrd="0" parTransId="{80338CCF-6803-4812-A3E1-3F5C037EC67C}" sibTransId="{668F9A7C-6CDC-4FCB-B826-52FD7F21E14B}"/>
    <dgm:cxn modelId="{7DA4F0D1-558F-49D0-A484-24319CAEC644}" type="presParOf" srcId="{6A1B7913-48CA-4CA1-8DF8-D31825FF6AEA}" destId="{92359834-BD42-43EB-A4D9-A8FA901E9B60}" srcOrd="0" destOrd="0" presId="urn:microsoft.com/office/officeart/2005/8/layout/process4"/>
    <dgm:cxn modelId="{436F6613-3F08-46F7-95EA-80B306F01BAA}" type="presParOf" srcId="{92359834-BD42-43EB-A4D9-A8FA901E9B60}" destId="{AE5C8518-B8F9-4C7D-A6ED-DE0F1BB7A386}" srcOrd="0" destOrd="0" presId="urn:microsoft.com/office/officeart/2005/8/layout/process4"/>
    <dgm:cxn modelId="{8B434272-E0AC-411C-8339-347CD7A5CEDE}" type="presParOf" srcId="{6A1B7913-48CA-4CA1-8DF8-D31825FF6AEA}" destId="{66EFAFF9-A46A-4960-AB37-B118C659ADBD}" srcOrd="1" destOrd="0" presId="urn:microsoft.com/office/officeart/2005/8/layout/process4"/>
    <dgm:cxn modelId="{B0F62150-C425-4B32-BDEC-82A1921F1B41}" type="presParOf" srcId="{6A1B7913-48CA-4CA1-8DF8-D31825FF6AEA}" destId="{0A5882C1-2D52-4D6B-A699-9F0212590F7B}" srcOrd="2" destOrd="0" presId="urn:microsoft.com/office/officeart/2005/8/layout/process4"/>
    <dgm:cxn modelId="{E5E89C70-7553-4B76-B316-3827B46A38BA}" type="presParOf" srcId="{0A5882C1-2D52-4D6B-A699-9F0212590F7B}" destId="{A67CA450-D1C9-4D83-B2A7-09217C0DEE4D}" srcOrd="0" destOrd="0" presId="urn:microsoft.com/office/officeart/2005/8/layout/process4"/>
    <dgm:cxn modelId="{97B06E1F-59A4-4B19-A462-1FB8F97CECA0}" type="presParOf" srcId="{6A1B7913-48CA-4CA1-8DF8-D31825FF6AEA}" destId="{6E04C502-883B-4D92-882B-DA0E31751186}" srcOrd="3" destOrd="0" presId="urn:microsoft.com/office/officeart/2005/8/layout/process4"/>
    <dgm:cxn modelId="{246CC1D3-6913-491E-9326-2E6D70BA7E0E}" type="presParOf" srcId="{6A1B7913-48CA-4CA1-8DF8-D31825FF6AEA}" destId="{265D1779-E143-498F-AB71-73E2BF175744}" srcOrd="4" destOrd="0" presId="urn:microsoft.com/office/officeart/2005/8/layout/process4"/>
    <dgm:cxn modelId="{9F2C34B6-FB43-437B-9B5F-30E43CDE40BC}" type="presParOf" srcId="{265D1779-E143-498F-AB71-73E2BF175744}" destId="{E45395C5-9367-4D2A-B67F-FC3AB168FF8F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DBEF4E-6441-4850-BDBF-2105C8860A33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C8FF170-1C54-426D-B2CB-5A36840CE6C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SDR - Software Defined Radio</a:t>
          </a:r>
          <a:endParaRPr lang="zh-CN" dirty="0"/>
        </a:p>
      </dgm:t>
    </dgm:pt>
    <dgm:pt modelId="{4EF12061-7E70-4CF0-AC6D-E8C6D32D919B}" type="par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3C060D2E-0148-4DB8-9302-E15053F982D5}" type="sibTrans" cxnId="{68BA883E-C666-4539-B2ED-1A7E785F9205}">
      <dgm:prSet/>
      <dgm:spPr/>
      <dgm:t>
        <a:bodyPr/>
        <a:lstStyle/>
        <a:p>
          <a:endParaRPr lang="zh-CN" altLang="en-US"/>
        </a:p>
      </dgm:t>
    </dgm:pt>
    <dgm:pt modelId="{45BB8844-89D1-4B49-9C7E-119463C4D37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Limitation of current SDRs</a:t>
          </a:r>
          <a:endParaRPr lang="zh-CN" dirty="0"/>
        </a:p>
      </dgm:t>
    </dgm:pt>
    <dgm:pt modelId="{6D517DD3-AC52-4601-B4E4-182A669FC0F3}" type="par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273421A8-2D29-4F2E-9659-AB4E8E6D7D84}" type="sibTrans" cxnId="{BBF660DF-474D-4795-8C69-F3C213C60633}">
      <dgm:prSet/>
      <dgm:spPr/>
      <dgm:t>
        <a:bodyPr/>
        <a:lstStyle/>
        <a:p>
          <a:endParaRPr lang="zh-CN" altLang="en-US"/>
        </a:p>
      </dgm:t>
    </dgm:pt>
    <dgm:pt modelId="{5BF81339-1E29-4B8A-8F76-18628562D90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dirty="0" smtClean="0"/>
            <a:t>Anatomy of </a:t>
          </a:r>
          <a:r>
            <a:rPr lang="en-US" dirty="0" err="1" smtClean="0"/>
            <a:t>AirFPGA</a:t>
          </a:r>
          <a:endParaRPr lang="en-US" dirty="0"/>
        </a:p>
      </dgm:t>
    </dgm:pt>
    <dgm:pt modelId="{80338CCF-6803-4812-A3E1-3F5C037EC67C}" type="par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68F9A7C-6CDC-4FCB-B826-52FD7F21E14B}" type="sibTrans" cxnId="{8D5241DF-3542-4439-9AAC-CA5A16D94653}">
      <dgm:prSet/>
      <dgm:spPr/>
      <dgm:t>
        <a:bodyPr/>
        <a:lstStyle/>
        <a:p>
          <a:endParaRPr lang="zh-CN" altLang="en-US"/>
        </a:p>
      </dgm:t>
    </dgm:pt>
    <dgm:pt modelId="{6A1B7913-48CA-4CA1-8DF8-D31825FF6AEA}" type="pres">
      <dgm:prSet presAssocID="{0BDBEF4E-6441-4850-BDBF-2105C8860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359834-BD42-43EB-A4D9-A8FA901E9B60}" type="pres">
      <dgm:prSet presAssocID="{5BF81339-1E29-4B8A-8F76-18628562D903}" presName="boxAndChildren" presStyleCnt="0"/>
      <dgm:spPr/>
    </dgm:pt>
    <dgm:pt modelId="{AE5C8518-B8F9-4C7D-A6ED-DE0F1BB7A386}" type="pres">
      <dgm:prSet presAssocID="{5BF81339-1E29-4B8A-8F76-18628562D903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66EFAFF9-A46A-4960-AB37-B118C659ADBD}" type="pres">
      <dgm:prSet presAssocID="{273421A8-2D29-4F2E-9659-AB4E8E6D7D84}" presName="sp" presStyleCnt="0"/>
      <dgm:spPr/>
    </dgm:pt>
    <dgm:pt modelId="{0A5882C1-2D52-4D6B-A699-9F0212590F7B}" type="pres">
      <dgm:prSet presAssocID="{45BB8844-89D1-4B49-9C7E-119463C4D372}" presName="arrowAndChildren" presStyleCnt="0"/>
      <dgm:spPr/>
    </dgm:pt>
    <dgm:pt modelId="{A67CA450-D1C9-4D83-B2A7-09217C0DEE4D}" type="pres">
      <dgm:prSet presAssocID="{45BB8844-89D1-4B49-9C7E-119463C4D372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6E04C502-883B-4D92-882B-DA0E31751186}" type="pres">
      <dgm:prSet presAssocID="{3C060D2E-0148-4DB8-9302-E15053F982D5}" presName="sp" presStyleCnt="0"/>
      <dgm:spPr/>
    </dgm:pt>
    <dgm:pt modelId="{265D1779-E143-498F-AB71-73E2BF175744}" type="pres">
      <dgm:prSet presAssocID="{AC8FF170-1C54-426D-B2CB-5A36840CE6CA}" presName="arrowAndChildren" presStyleCnt="0"/>
      <dgm:spPr/>
    </dgm:pt>
    <dgm:pt modelId="{E45395C5-9367-4D2A-B67F-FC3AB168FF8F}" type="pres">
      <dgm:prSet presAssocID="{AC8FF170-1C54-426D-B2CB-5A36840CE6CA}" presName="parentTextArrow" presStyleLbl="nod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BBF660DF-474D-4795-8C69-F3C213C60633}" srcId="{0BDBEF4E-6441-4850-BDBF-2105C8860A33}" destId="{45BB8844-89D1-4B49-9C7E-119463C4D372}" srcOrd="1" destOrd="0" parTransId="{6D517DD3-AC52-4601-B4E4-182A669FC0F3}" sibTransId="{273421A8-2D29-4F2E-9659-AB4E8E6D7D84}"/>
    <dgm:cxn modelId="{68BA883E-C666-4539-B2ED-1A7E785F9205}" srcId="{0BDBEF4E-6441-4850-BDBF-2105C8860A33}" destId="{AC8FF170-1C54-426D-B2CB-5A36840CE6CA}" srcOrd="0" destOrd="0" parTransId="{4EF12061-7E70-4CF0-AC6D-E8C6D32D919B}" sibTransId="{3C060D2E-0148-4DB8-9302-E15053F982D5}"/>
    <dgm:cxn modelId="{58458572-A172-4557-A1FB-97D800345D98}" type="presOf" srcId="{45BB8844-89D1-4B49-9C7E-119463C4D372}" destId="{A67CA450-D1C9-4D83-B2A7-09217C0DEE4D}" srcOrd="0" destOrd="0" presId="urn:microsoft.com/office/officeart/2005/8/layout/process4"/>
    <dgm:cxn modelId="{03114E20-F832-4F89-8C74-7CCECD2707CB}" type="presOf" srcId="{5BF81339-1E29-4B8A-8F76-18628562D903}" destId="{AE5C8518-B8F9-4C7D-A6ED-DE0F1BB7A386}" srcOrd="0" destOrd="0" presId="urn:microsoft.com/office/officeart/2005/8/layout/process4"/>
    <dgm:cxn modelId="{8D5241DF-3542-4439-9AAC-CA5A16D94653}" srcId="{0BDBEF4E-6441-4850-BDBF-2105C8860A33}" destId="{5BF81339-1E29-4B8A-8F76-18628562D903}" srcOrd="2" destOrd="0" parTransId="{80338CCF-6803-4812-A3E1-3F5C037EC67C}" sibTransId="{668F9A7C-6CDC-4FCB-B826-52FD7F21E14B}"/>
    <dgm:cxn modelId="{DAEF7BF0-0818-4502-A311-9BE3EAFB1B94}" type="presOf" srcId="{AC8FF170-1C54-426D-B2CB-5A36840CE6CA}" destId="{E45395C5-9367-4D2A-B67F-FC3AB168FF8F}" srcOrd="0" destOrd="0" presId="urn:microsoft.com/office/officeart/2005/8/layout/process4"/>
    <dgm:cxn modelId="{43EFBAF2-7A5A-48F6-96CC-906A22829177}" type="presOf" srcId="{0BDBEF4E-6441-4850-BDBF-2105C8860A33}" destId="{6A1B7913-48CA-4CA1-8DF8-D31825FF6AEA}" srcOrd="0" destOrd="0" presId="urn:microsoft.com/office/officeart/2005/8/layout/process4"/>
    <dgm:cxn modelId="{C6715FC5-56C1-41C6-A3A4-C27FF24AB826}" type="presParOf" srcId="{6A1B7913-48CA-4CA1-8DF8-D31825FF6AEA}" destId="{92359834-BD42-43EB-A4D9-A8FA901E9B60}" srcOrd="0" destOrd="0" presId="urn:microsoft.com/office/officeart/2005/8/layout/process4"/>
    <dgm:cxn modelId="{99C1B2D0-F186-47CB-AF27-525965FEC7EE}" type="presParOf" srcId="{92359834-BD42-43EB-A4D9-A8FA901E9B60}" destId="{AE5C8518-B8F9-4C7D-A6ED-DE0F1BB7A386}" srcOrd="0" destOrd="0" presId="urn:microsoft.com/office/officeart/2005/8/layout/process4"/>
    <dgm:cxn modelId="{8BB580F0-10D0-4CC8-99AB-CB0A2FF0B200}" type="presParOf" srcId="{6A1B7913-48CA-4CA1-8DF8-D31825FF6AEA}" destId="{66EFAFF9-A46A-4960-AB37-B118C659ADBD}" srcOrd="1" destOrd="0" presId="urn:microsoft.com/office/officeart/2005/8/layout/process4"/>
    <dgm:cxn modelId="{BFD67842-EB87-4FD0-9EE1-5F4E285AAA4D}" type="presParOf" srcId="{6A1B7913-48CA-4CA1-8DF8-D31825FF6AEA}" destId="{0A5882C1-2D52-4D6B-A699-9F0212590F7B}" srcOrd="2" destOrd="0" presId="urn:microsoft.com/office/officeart/2005/8/layout/process4"/>
    <dgm:cxn modelId="{72698BCE-2B5C-48CF-8334-868A4D0BC55F}" type="presParOf" srcId="{0A5882C1-2D52-4D6B-A699-9F0212590F7B}" destId="{A67CA450-D1C9-4D83-B2A7-09217C0DEE4D}" srcOrd="0" destOrd="0" presId="urn:microsoft.com/office/officeart/2005/8/layout/process4"/>
    <dgm:cxn modelId="{33A6A93A-21AB-4C41-9AE6-311A0479A06A}" type="presParOf" srcId="{6A1B7913-48CA-4CA1-8DF8-D31825FF6AEA}" destId="{6E04C502-883B-4D92-882B-DA0E31751186}" srcOrd="3" destOrd="0" presId="urn:microsoft.com/office/officeart/2005/8/layout/process4"/>
    <dgm:cxn modelId="{4D129B6A-3BA8-4E00-8B07-886D98A13A16}" type="presParOf" srcId="{6A1B7913-48CA-4CA1-8DF8-D31825FF6AEA}" destId="{265D1779-E143-498F-AB71-73E2BF175744}" srcOrd="4" destOrd="0" presId="urn:microsoft.com/office/officeart/2005/8/layout/process4"/>
    <dgm:cxn modelId="{E7842D22-0D89-4554-92A2-43F7D5D5BFCB}" type="presParOf" srcId="{265D1779-E143-498F-AB71-73E2BF175744}" destId="{E45395C5-9367-4D2A-B67F-FC3AB168FF8F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2A6D8-6DDC-41D1-965D-8573D9F7E615}" type="datetimeFigureOut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4B80-CBB8-4FD5-9433-92DA702526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BCA8-51BE-4212-A81D-71CD0AFF0A7A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FA33-AEC0-4048-8292-E3A40CE14057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DB49-CAF7-4B12-AC13-AD54D063CEE5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BCA8-51BE-4212-A81D-71CD0AFF0A7A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6B2-76D6-4902-A92F-DB2ACFAC2778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10E-2300-490E-B2CE-A69F047FF8CD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BADF-82FF-4F87-81D8-91C262BAF49B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2371-AAEB-4228-92D4-D5CA706E2627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AABD-9875-495B-B69D-E82E61E7017F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2D25-971B-4E7D-A9EF-2054F385FB0A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D5-1A57-423F-8E5A-C9AD6FD647B4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6B2-76D6-4902-A92F-DB2ACFAC2778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0AB2-99ED-4CEA-818F-8A2503F190A9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FA33-AEC0-4048-8292-E3A40CE14057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DB49-CAF7-4B12-AC13-AD54D063CEE5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7A10E-2300-490E-B2CE-A69F047FF8CD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BADF-82FF-4F87-81D8-91C262BAF49B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2371-AAEB-4228-92D4-D5CA706E2627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AABD-9875-495B-B69D-E82E61E7017F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B2D25-971B-4E7D-A9EF-2054F385FB0A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91D5-1A57-423F-8E5A-C9AD6FD647B4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0AB2-99ED-4CEA-818F-8A2503F190A9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0DBA-64CA-4F03-9A8C-3CD905556C6D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90DBA-64CA-4F03-9A8C-3CD905556C6D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en-US" altLang="zh-CN" dirty="0" err="1" smtClean="0"/>
              <a:t>AirFPGA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 </a:t>
            </a:r>
            <a:r>
              <a:rPr lang="en-US" altLang="zh-CN" dirty="0" err="1" smtClean="0"/>
              <a:t>NetFPGA</a:t>
            </a:r>
            <a:r>
              <a:rPr lang="en-US" altLang="zh-CN" dirty="0" smtClean="0"/>
              <a:t> SDR </a:t>
            </a:r>
            <a:r>
              <a:rPr lang="en-US" altLang="zh-CN" dirty="0" smtClean="0"/>
              <a:t>Platform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/>
              <a:t>James </a:t>
            </a:r>
            <a:r>
              <a:rPr lang="en-US" altLang="zh-CN" dirty="0" err="1" smtClean="0"/>
              <a:t>Hongyi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Zeng</a:t>
            </a:r>
            <a:r>
              <a:rPr lang="en-US" altLang="zh-CN" dirty="0" smtClean="0"/>
              <a:t>, John W. Lockwood</a:t>
            </a:r>
          </a:p>
          <a:p>
            <a:r>
              <a:rPr lang="en-US" altLang="zh-CN" dirty="0" smtClean="0"/>
              <a:t>G. Adam Covington</a:t>
            </a:r>
          </a:p>
          <a:p>
            <a:r>
              <a:rPr lang="en-US" altLang="zh-CN" dirty="0" smtClean="0"/>
              <a:t>Alexander Tudor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857488" y="3286124"/>
            <a:ext cx="3786214" cy="71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NetFPGA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Workshop 2009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USRP/WARP</a:t>
            </a:r>
            <a:br>
              <a:rPr lang="en-US" altLang="zh-CN" dirty="0" smtClean="0"/>
            </a:br>
            <a:r>
              <a:rPr lang="en-US" altLang="zh-CN" dirty="0" smtClean="0"/>
              <a:t>Remote 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WARP</a:t>
            </a:r>
          </a:p>
          <a:p>
            <a:pPr lvl="1"/>
            <a:r>
              <a:rPr lang="en-US" altLang="zh-CN" dirty="0" smtClean="0"/>
              <a:t>FPGA is supposed to do everything. </a:t>
            </a:r>
          </a:p>
          <a:p>
            <a:pPr lvl="1"/>
            <a:r>
              <a:rPr lang="en-US" altLang="zh-CN" dirty="0" smtClean="0"/>
              <a:t>No way to a “computer” cluster</a:t>
            </a:r>
          </a:p>
          <a:p>
            <a:r>
              <a:rPr lang="en-US" altLang="zh-CN" dirty="0" smtClean="0"/>
              <a:t>USRP</a:t>
            </a:r>
          </a:p>
          <a:p>
            <a:pPr lvl="1"/>
            <a:r>
              <a:rPr lang="en-US" altLang="zh-CN" dirty="0" smtClean="0"/>
              <a:t>USB Cable?</a:t>
            </a:r>
          </a:p>
          <a:p>
            <a:pPr lvl="1"/>
            <a:r>
              <a:rPr lang="en-US" altLang="zh-CN" dirty="0" smtClean="0"/>
              <a:t>Little data can be transferred (480Mbps) even you have one.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D71A-344B-4D2D-8216-A479F4FB65C8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683900" cy="301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Research Problem 2: </a:t>
            </a:r>
            <a:br>
              <a:rPr lang="en-US" altLang="zh-CN" dirty="0" smtClean="0"/>
            </a:br>
            <a:r>
              <a:rPr lang="en-US" altLang="zh-CN" dirty="0" smtClean="0"/>
              <a:t>Location Diversified MIMO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Multiple APs in different places</a:t>
            </a:r>
          </a:p>
          <a:p>
            <a:r>
              <a:rPr lang="en-US" altLang="zh-CN" dirty="0" smtClean="0"/>
              <a:t>Handheld talks to all APs at the same time</a:t>
            </a:r>
          </a:p>
          <a:p>
            <a:r>
              <a:rPr lang="en-US" altLang="zh-CN" dirty="0" smtClean="0"/>
              <a:t>APs share the information to employ the best policy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1612" y="1648619"/>
            <a:ext cx="2771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6047-7605-4E59-9E1A-57F8A957F213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USRP/WARP</a:t>
            </a:r>
            <a:br>
              <a:rPr lang="en-US" altLang="zh-CN" dirty="0" smtClean="0"/>
            </a:br>
            <a:r>
              <a:rPr lang="en-US" altLang="zh-CN" dirty="0" smtClean="0"/>
              <a:t>Board-to-Board Communication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WARP</a:t>
            </a:r>
          </a:p>
          <a:p>
            <a:pPr lvl="1"/>
            <a:r>
              <a:rPr lang="en-US" altLang="zh-CN" dirty="0" smtClean="0"/>
              <a:t>Xilinx Multi-Gigabit Transceivers (MGT)</a:t>
            </a:r>
          </a:p>
          <a:p>
            <a:pPr lvl="1"/>
            <a:r>
              <a:rPr lang="en-US" altLang="zh-CN" dirty="0" smtClean="0"/>
              <a:t>Special Equipment (Cable, Jack) required</a:t>
            </a:r>
          </a:p>
          <a:p>
            <a:r>
              <a:rPr lang="en-US" altLang="zh-CN" dirty="0" smtClean="0"/>
              <a:t>USRP</a:t>
            </a:r>
          </a:p>
          <a:p>
            <a:pPr lvl="1"/>
            <a:r>
              <a:rPr lang="en-US" altLang="zh-CN" dirty="0" smtClean="0"/>
              <a:t>No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281612" y="1648619"/>
            <a:ext cx="2771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AF76-A6EB-4E73-A8F2-A855BB263853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missing?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3857628"/>
            <a:ext cx="8001056" cy="24288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Data Acquisition and Data Processing highly coupled, making it difficult for</a:t>
            </a:r>
            <a:endParaRPr lang="en-US" altLang="zh-CN" dirty="0"/>
          </a:p>
          <a:p>
            <a:pPr lvl="1"/>
            <a:r>
              <a:rPr lang="en-US" altLang="zh-CN" dirty="0" smtClean="0"/>
              <a:t>Remote Processing</a:t>
            </a:r>
          </a:p>
          <a:p>
            <a:pPr lvl="1"/>
            <a:r>
              <a:rPr lang="en-US" altLang="zh-CN" dirty="0" smtClean="0"/>
              <a:t>Multi-node coordination (scalability)</a:t>
            </a:r>
          </a:p>
          <a:p>
            <a:pPr lvl="1"/>
            <a:r>
              <a:rPr lang="en-US" altLang="zh-CN" dirty="0" smtClean="0"/>
              <a:t>Share the computing resource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6829-B311-4FDE-8234-16DDD45EF453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143240" y="2500306"/>
            <a:ext cx="2500330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Data Acquisition</a:t>
            </a:r>
            <a:endParaRPr lang="zh-CN" altLang="en-US" sz="2400" dirty="0"/>
          </a:p>
        </p:txBody>
      </p:sp>
      <p:sp>
        <p:nvSpPr>
          <p:cNvPr id="10" name="圆角矩形 9"/>
          <p:cNvSpPr/>
          <p:nvPr/>
        </p:nvSpPr>
        <p:spPr>
          <a:xfrm>
            <a:off x="3143240" y="3071810"/>
            <a:ext cx="250033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Data Processing</a:t>
            </a:r>
            <a:endParaRPr lang="zh-CN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357298"/>
            <a:ext cx="400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前凸弯带形 11"/>
          <p:cNvSpPr/>
          <p:nvPr/>
        </p:nvSpPr>
        <p:spPr>
          <a:xfrm>
            <a:off x="2857488" y="2714620"/>
            <a:ext cx="3071834" cy="1000132"/>
          </a:xfrm>
          <a:prstGeom prst="ellipse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Clicked!</a:t>
            </a:r>
            <a:endParaRPr lang="zh-CN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751732" y="2857496"/>
            <a:ext cx="5857896" cy="928694"/>
            <a:chOff x="1751732" y="2857496"/>
            <a:chExt cx="5857896" cy="928694"/>
          </a:xfrm>
        </p:grpSpPr>
        <p:sp>
          <p:nvSpPr>
            <p:cNvPr id="22" name="上下箭头 21"/>
            <p:cNvSpPr/>
            <p:nvPr/>
          </p:nvSpPr>
          <p:spPr>
            <a:xfrm>
              <a:off x="4214810" y="2857496"/>
              <a:ext cx="571504" cy="928694"/>
            </a:xfrm>
            <a:prstGeom prst="up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上下箭头 22"/>
            <p:cNvSpPr/>
            <p:nvPr/>
          </p:nvSpPr>
          <p:spPr>
            <a:xfrm rot="3403608">
              <a:off x="6657109" y="2795445"/>
              <a:ext cx="571504" cy="1333535"/>
            </a:xfrm>
            <a:prstGeom prst="up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上下箭头 23"/>
            <p:cNvSpPr/>
            <p:nvPr/>
          </p:nvSpPr>
          <p:spPr>
            <a:xfrm rot="18415844">
              <a:off x="2136052" y="2747018"/>
              <a:ext cx="571504" cy="1340143"/>
            </a:xfrm>
            <a:prstGeom prst="upDownArrow">
              <a:avLst>
                <a:gd name="adj1" fmla="val 55614"/>
                <a:gd name="adj2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r>
              <a:rPr lang="en-US" altLang="zh-CN" dirty="0" smtClean="0"/>
              <a:t>Carve out a simple data acquisition unit</a:t>
            </a:r>
          </a:p>
          <a:p>
            <a:pPr lvl="1"/>
            <a:r>
              <a:rPr lang="en-US" altLang="zh-CN" dirty="0" smtClean="0"/>
              <a:t>Configurable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High-speed</a:t>
            </a:r>
            <a:r>
              <a:rPr lang="en-US" altLang="zh-CN" dirty="0" smtClean="0"/>
              <a:t>, </a:t>
            </a:r>
            <a:r>
              <a:rPr lang="en-US" altLang="zh-CN" dirty="0" smtClean="0">
                <a:solidFill>
                  <a:srgbClr val="FF0000"/>
                </a:solidFill>
              </a:rPr>
              <a:t>universal</a:t>
            </a:r>
            <a:r>
              <a:rPr lang="en-US" altLang="zh-CN" dirty="0" smtClean="0"/>
              <a:t> interface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E8A6-B852-43EF-ADAD-86436FDB1AFC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286116" y="3071810"/>
            <a:ext cx="250033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Data Processing</a:t>
            </a:r>
            <a:endParaRPr lang="zh-CN" altLang="en-US" sz="24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286116" y="1357298"/>
            <a:ext cx="2500330" cy="1714512"/>
            <a:chOff x="3143240" y="1357298"/>
            <a:chExt cx="2500330" cy="1714512"/>
          </a:xfrm>
        </p:grpSpPr>
        <p:sp>
          <p:nvSpPr>
            <p:cNvPr id="7" name="圆角矩形 6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3286116" y="1357298"/>
            <a:ext cx="2500330" cy="1714512"/>
            <a:chOff x="3143240" y="1357298"/>
            <a:chExt cx="2500330" cy="1714512"/>
          </a:xfrm>
        </p:grpSpPr>
        <p:sp>
          <p:nvSpPr>
            <p:cNvPr id="17" name="圆角矩形 16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6286512" y="1357298"/>
            <a:ext cx="2500330" cy="1714512"/>
            <a:chOff x="3143240" y="1357298"/>
            <a:chExt cx="2500330" cy="1714512"/>
          </a:xfrm>
        </p:grpSpPr>
        <p:sp>
          <p:nvSpPr>
            <p:cNvPr id="20" name="圆角矩形 19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526E-6 L -0.34236 -0.001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5896E-6 L -1.38889E-6 0.0943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Remote Processing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Centralized multi-node coordination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Share the computing resource</a:t>
            </a:r>
            <a:endParaRPr lang="zh-CN" altLang="en-US" dirty="0"/>
          </a:p>
        </p:txBody>
      </p:sp>
      <p:grpSp>
        <p:nvGrpSpPr>
          <p:cNvPr id="9" name="内容占位符 8"/>
          <p:cNvGrpSpPr>
            <a:grpSpLocks noGrp="1"/>
          </p:cNvGrpSpPr>
          <p:nvPr>
            <p:ph sz="half" idx="2"/>
          </p:nvPr>
        </p:nvGrpSpPr>
        <p:grpSpPr>
          <a:xfrm>
            <a:off x="4572000" y="1142984"/>
            <a:ext cx="2286016" cy="1571636"/>
            <a:chOff x="3143240" y="1357298"/>
            <a:chExt cx="2500330" cy="1714512"/>
          </a:xfrm>
        </p:grpSpPr>
        <p:sp>
          <p:nvSpPr>
            <p:cNvPr id="10" name="圆角矩形 9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6B2-76D6-4902-A92F-DB2ACFAC2778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12" name="内容占位符 8"/>
          <p:cNvGrpSpPr>
            <a:grpSpLocks/>
          </p:cNvGrpSpPr>
          <p:nvPr/>
        </p:nvGrpSpPr>
        <p:grpSpPr>
          <a:xfrm>
            <a:off x="4572000" y="2786058"/>
            <a:ext cx="2286016" cy="1571636"/>
            <a:chOff x="3143240" y="1357298"/>
            <a:chExt cx="2500330" cy="1714512"/>
          </a:xfrm>
        </p:grpSpPr>
        <p:sp>
          <p:nvSpPr>
            <p:cNvPr id="13" name="圆角矩形 12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内容占位符 8"/>
          <p:cNvGrpSpPr>
            <a:grpSpLocks/>
          </p:cNvGrpSpPr>
          <p:nvPr/>
        </p:nvGrpSpPr>
        <p:grpSpPr>
          <a:xfrm>
            <a:off x="4572000" y="4429132"/>
            <a:ext cx="2286016" cy="1571636"/>
            <a:chOff x="3143240" y="1357298"/>
            <a:chExt cx="2500330" cy="1714512"/>
          </a:xfrm>
        </p:grpSpPr>
        <p:sp>
          <p:nvSpPr>
            <p:cNvPr id="16" name="圆角矩形 15"/>
            <p:cNvSpPr/>
            <p:nvPr/>
          </p:nvSpPr>
          <p:spPr>
            <a:xfrm>
              <a:off x="3143240" y="2500306"/>
              <a:ext cx="2500330" cy="57150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/>
                <a:t>Data Acquisition</a:t>
              </a:r>
              <a:endParaRPr lang="zh-CN" altLang="en-US" sz="2400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372" y="1357298"/>
              <a:ext cx="4000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圆角矩形 20"/>
          <p:cNvSpPr/>
          <p:nvPr/>
        </p:nvSpPr>
        <p:spPr>
          <a:xfrm>
            <a:off x="6929422" y="3786190"/>
            <a:ext cx="221457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Data Processing</a:t>
            </a:r>
            <a:endParaRPr lang="zh-CN" altLang="en-US" sz="2400" dirty="0"/>
          </a:p>
        </p:txBody>
      </p:sp>
      <p:cxnSp>
        <p:nvCxnSpPr>
          <p:cNvPr id="23" name="直接箭头连接符 22"/>
          <p:cNvCxnSpPr>
            <a:stCxn id="10" idx="3"/>
            <a:endCxn id="21" idx="0"/>
          </p:cNvCxnSpPr>
          <p:nvPr/>
        </p:nvCxnSpPr>
        <p:spPr>
          <a:xfrm>
            <a:off x="6858016" y="2452681"/>
            <a:ext cx="1178695" cy="13335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1" idx="2"/>
            <a:endCxn id="16" idx="3"/>
          </p:cNvCxnSpPr>
          <p:nvPr/>
        </p:nvCxnSpPr>
        <p:spPr>
          <a:xfrm rot="5400000">
            <a:off x="6721078" y="4423195"/>
            <a:ext cx="1452573" cy="11786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Approach - </a:t>
            </a:r>
            <a:r>
              <a:rPr lang="en-US" altLang="zh-CN" dirty="0" err="1" smtClean="0"/>
              <a:t>AirFPGA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355D-FB48-4CFE-927C-5AB4F5915620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14488"/>
            <a:ext cx="8286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14488"/>
            <a:ext cx="8286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69DA-BE47-4E65-8FBD-23F3A7215FB0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AirFPGA</a:t>
            </a:r>
            <a:r>
              <a:rPr lang="en-US" altLang="zh-CN" dirty="0" smtClean="0"/>
              <a:t> – An SDR Platform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RF Frontend</a:t>
            </a:r>
          </a:p>
          <a:p>
            <a:pPr lvl="1"/>
            <a:r>
              <a:rPr lang="en-US" altLang="zh-CN" dirty="0" smtClean="0"/>
              <a:t>Daughterboard connected to </a:t>
            </a:r>
            <a:r>
              <a:rPr lang="en-US" altLang="zh-CN" dirty="0" err="1" smtClean="0"/>
              <a:t>NetFPGA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High Performance ADC + Antenna</a:t>
            </a:r>
          </a:p>
          <a:p>
            <a:r>
              <a:rPr lang="en-US" altLang="zh-CN" dirty="0" smtClean="0"/>
              <a:t>Configurable Digital Processing Modules</a:t>
            </a:r>
          </a:p>
          <a:p>
            <a:pPr lvl="1"/>
            <a:r>
              <a:rPr lang="en-US" altLang="zh-CN" dirty="0" smtClean="0"/>
              <a:t>On Xilinx </a:t>
            </a:r>
            <a:r>
              <a:rPr lang="en-US" altLang="zh-CN" dirty="0" err="1" smtClean="0"/>
              <a:t>Virtex</a:t>
            </a:r>
            <a:r>
              <a:rPr lang="en-US" altLang="zh-CN" dirty="0" smtClean="0"/>
              <a:t> FPGA</a:t>
            </a:r>
          </a:p>
          <a:p>
            <a:pPr lvl="1"/>
            <a:r>
              <a:rPr lang="en-US" altLang="zh-CN" dirty="0" smtClean="0"/>
              <a:t>Waveform → UDP/IP packet</a:t>
            </a:r>
          </a:p>
          <a:p>
            <a:r>
              <a:rPr lang="en-US" altLang="zh-CN" dirty="0" smtClean="0"/>
              <a:t>High Speed Interface to processing unit</a:t>
            </a:r>
          </a:p>
          <a:p>
            <a:pPr lvl="1"/>
            <a:r>
              <a:rPr lang="en-US" altLang="zh-CN" dirty="0" smtClean="0"/>
              <a:t>4x1Gbps Ethernet Port</a:t>
            </a:r>
          </a:p>
          <a:p>
            <a:pPr lvl="1"/>
            <a:r>
              <a:rPr lang="en-US" altLang="zh-CN" dirty="0" smtClean="0"/>
              <a:t>Can upgraded to 4x10Gbps with the new </a:t>
            </a:r>
            <a:r>
              <a:rPr lang="en-US" altLang="zh-CN" dirty="0" err="1" smtClean="0"/>
              <a:t>NetFPGA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D6B2-76D6-4902-A92F-DB2ACFAC2778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NetFPGA</a:t>
            </a:r>
            <a:r>
              <a:rPr lang="en-US" altLang="zh-CN" dirty="0" smtClean="0"/>
              <a:t> – Core of </a:t>
            </a:r>
            <a:r>
              <a:rPr lang="en-US" altLang="zh-CN" dirty="0" err="1" smtClean="0"/>
              <a:t>AirFPGA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B3D6-A64B-4E46-A8CF-3C4EBB3DE3D2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074" name="Picture 2" descr="D:\Research\AirFPGA\Document\NetFPGA\NetFPGA_upright_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357562"/>
            <a:ext cx="4479869" cy="1971679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571472" y="3929066"/>
            <a:ext cx="185738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4x1Gbps Ethernet Port</a:t>
            </a:r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5929322" y="1500174"/>
            <a:ext cx="2214578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34 General Purpose I/O pins</a:t>
            </a:r>
            <a:endParaRPr lang="zh-CN" altLang="en-US" sz="2000" dirty="0"/>
          </a:p>
        </p:txBody>
      </p:sp>
      <p:sp>
        <p:nvSpPr>
          <p:cNvPr id="12" name="左右箭头 11"/>
          <p:cNvSpPr/>
          <p:nvPr/>
        </p:nvSpPr>
        <p:spPr>
          <a:xfrm>
            <a:off x="2571736" y="4214818"/>
            <a:ext cx="1000132" cy="42862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下箭头 12"/>
          <p:cNvSpPr/>
          <p:nvPr/>
        </p:nvSpPr>
        <p:spPr>
          <a:xfrm>
            <a:off x="6858016" y="2500306"/>
            <a:ext cx="428628" cy="857256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000496" y="4000504"/>
            <a:ext cx="185738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/>
              <a:t>Virtex</a:t>
            </a:r>
            <a:r>
              <a:rPr lang="en-US" altLang="zh-CN" sz="2000" dirty="0" smtClean="0"/>
              <a:t> II Pro FPGA</a:t>
            </a:r>
            <a:endParaRPr lang="zh-CN" altLang="en-US" sz="2000" dirty="0"/>
          </a:p>
        </p:txBody>
      </p:sp>
      <p:sp>
        <p:nvSpPr>
          <p:cNvPr id="16" name="圆角矩形 15"/>
          <p:cNvSpPr/>
          <p:nvPr/>
        </p:nvSpPr>
        <p:spPr>
          <a:xfrm>
            <a:off x="6215074" y="3429000"/>
            <a:ext cx="185738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64MB DRAM</a:t>
            </a:r>
            <a:endParaRPr lang="zh-CN" altLang="en-US" sz="2000" dirty="0"/>
          </a:p>
        </p:txBody>
      </p:sp>
      <p:sp>
        <p:nvSpPr>
          <p:cNvPr id="17" name="圆角矩形 16"/>
          <p:cNvSpPr/>
          <p:nvPr/>
        </p:nvSpPr>
        <p:spPr>
          <a:xfrm>
            <a:off x="6215074" y="4714884"/>
            <a:ext cx="1857388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4.5MB SRAM</a:t>
            </a:r>
            <a:endParaRPr lang="zh-CN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69DA-BE47-4E65-8FBD-23F3A7215FB0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标题 2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Inside </a:t>
            </a:r>
            <a:r>
              <a:rPr lang="en-US" altLang="zh-CN" dirty="0" err="1" smtClean="0"/>
              <a:t>NetFPGA</a:t>
            </a:r>
            <a:endParaRPr lang="zh-CN" altLang="en-US" dirty="0"/>
          </a:p>
        </p:txBody>
      </p:sp>
      <p:pic>
        <p:nvPicPr>
          <p:cNvPr id="227" name="内容占位符 226" descr="Datapat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5143536" cy="45736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A4D0-11EA-4D93-89B9-5B000FF3CD39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229" name="右箭头 228"/>
          <p:cNvSpPr/>
          <p:nvPr/>
        </p:nvSpPr>
        <p:spPr>
          <a:xfrm>
            <a:off x="6000760" y="3143248"/>
            <a:ext cx="1000132" cy="50006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0" name="圆角矩形 229"/>
          <p:cNvSpPr/>
          <p:nvPr/>
        </p:nvSpPr>
        <p:spPr>
          <a:xfrm>
            <a:off x="7143768" y="2857496"/>
            <a:ext cx="1643074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Data Processing Units</a:t>
            </a:r>
            <a:endParaRPr lang="zh-CN" altLang="en-US" sz="2400" dirty="0"/>
          </a:p>
        </p:txBody>
      </p:sp>
      <p:sp>
        <p:nvSpPr>
          <p:cNvPr id="13" name="圆角矩形 12"/>
          <p:cNvSpPr/>
          <p:nvPr/>
        </p:nvSpPr>
        <p:spPr>
          <a:xfrm>
            <a:off x="2214546" y="1928802"/>
            <a:ext cx="2000264" cy="307183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4786314" y="5214950"/>
            <a:ext cx="3357586" cy="857256"/>
          </a:xfrm>
          <a:prstGeom prst="wedgeRoundRectCallout">
            <a:avLst>
              <a:gd name="adj1" fmla="val -70045"/>
              <a:gd name="adj2" fmla="val -133990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altLang="zh-CN" dirty="0" smtClean="0"/>
              <a:t>User Defined Packet Format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CN" dirty="0" smtClean="0"/>
              <a:t>User Defined Radio Protocol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1500166" y="1928802"/>
            <a:ext cx="571504" cy="3071834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esearch\AirFPGA\Document\archite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210550" cy="3905250"/>
          </a:xfrm>
          <a:prstGeom prst="rect">
            <a:avLst/>
          </a:prstGeom>
          <a:noFill/>
        </p:spPr>
      </p:pic>
      <p:sp>
        <p:nvSpPr>
          <p:cNvPr id="6" name="矩形标注 5"/>
          <p:cNvSpPr/>
          <p:nvPr/>
        </p:nvSpPr>
        <p:spPr>
          <a:xfrm>
            <a:off x="4143372" y="2571744"/>
            <a:ext cx="785818" cy="357190"/>
          </a:xfrm>
          <a:prstGeom prst="wedgeRectCallout">
            <a:avLst>
              <a:gd name="adj1" fmla="val -87655"/>
              <a:gd name="adj2" fmla="val 777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RF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4643438" y="3571876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标注 7"/>
          <p:cNvSpPr/>
          <p:nvPr/>
        </p:nvSpPr>
        <p:spPr>
          <a:xfrm>
            <a:off x="4572000" y="4143380"/>
            <a:ext cx="1214446" cy="357190"/>
          </a:xfrm>
          <a:prstGeom prst="wedgeRectCallout">
            <a:avLst>
              <a:gd name="adj1" fmla="val -22168"/>
              <a:gd name="adj2" fmla="val -11605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IP Packet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571868" y="2928934"/>
            <a:ext cx="142876" cy="2857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 rot="5400000">
            <a:off x="5786446" y="3286124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 rot="5400000">
            <a:off x="6786578" y="3286124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 rot="5400000">
            <a:off x="7858148" y="3286124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5400000">
            <a:off x="6286512" y="3857628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rot="5400000">
            <a:off x="7358082" y="3857628"/>
            <a:ext cx="285752" cy="14287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</a:t>
            </a:r>
            <a:r>
              <a:rPr lang="en-US" altLang="zh-CN" dirty="0" err="1" smtClean="0"/>
              <a:t>AirFPGA</a:t>
            </a:r>
            <a:r>
              <a:rPr lang="en-US" altLang="zh-CN" dirty="0" smtClean="0"/>
              <a:t> works?</a:t>
            </a:r>
            <a:endParaRPr lang="zh-CN" altLang="en-US" dirty="0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3722-0691-4690-B1B6-216202A205A6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5325E-6 L 0.23611 -2.65325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085E-6 L 0.00121 -0.0946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5663E-6 L 0.00018 -0.094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58085E-6 L 0.00295 -0.0946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16031E-7 L 0.00157 0.1054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16031E-7 L 0.00261 0.10548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0" y="571480"/>
            <a:ext cx="8472084" cy="5362595"/>
          </a:xfrm>
          <a:prstGeom prst="rect">
            <a:avLst/>
          </a:prstGeom>
        </p:spPr>
      </p:pic>
      <p:grpSp>
        <p:nvGrpSpPr>
          <p:cNvPr id="5" name="组合 8"/>
          <p:cNvGrpSpPr/>
          <p:nvPr/>
        </p:nvGrpSpPr>
        <p:grpSpPr>
          <a:xfrm>
            <a:off x="1643042" y="2428868"/>
            <a:ext cx="5740554" cy="4286280"/>
            <a:chOff x="1857356" y="2428868"/>
            <a:chExt cx="5357850" cy="4000528"/>
          </a:xfrm>
        </p:grpSpPr>
        <p:sp>
          <p:nvSpPr>
            <p:cNvPr id="7" name="矩形标注 6"/>
            <p:cNvSpPr/>
            <p:nvPr/>
          </p:nvSpPr>
          <p:spPr>
            <a:xfrm>
              <a:off x="1857356" y="2428868"/>
              <a:ext cx="5357850" cy="4000528"/>
            </a:xfrm>
            <a:prstGeom prst="wedgeRectCallout">
              <a:avLst>
                <a:gd name="adj1" fmla="val -26578"/>
                <a:gd name="adj2" fmla="val -5608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 descr="DSC0024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8794" y="2500306"/>
              <a:ext cx="5143504" cy="385762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28728" y="2357430"/>
            <a:ext cx="5715040" cy="4267230"/>
            <a:chOff x="1428728" y="1643050"/>
            <a:chExt cx="5357850" cy="4000528"/>
          </a:xfrm>
        </p:grpSpPr>
        <p:sp>
          <p:nvSpPr>
            <p:cNvPr id="3" name="矩形标注 2"/>
            <p:cNvSpPr/>
            <p:nvPr/>
          </p:nvSpPr>
          <p:spPr>
            <a:xfrm>
              <a:off x="1428728" y="1643050"/>
              <a:ext cx="5357850" cy="4000528"/>
            </a:xfrm>
            <a:prstGeom prst="wedgeRectCallout">
              <a:avLst>
                <a:gd name="adj1" fmla="val -42984"/>
                <a:gd name="adj2" fmla="val -5488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DSC0024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1604" y="1714488"/>
              <a:ext cx="5143536" cy="3857653"/>
            </a:xfrm>
            <a:prstGeom prst="rect">
              <a:avLst/>
            </a:prstGeom>
          </p:spPr>
        </p:pic>
      </p:grpSp>
      <p:sp>
        <p:nvSpPr>
          <p:cNvPr id="11" name="矩形标注 10"/>
          <p:cNvSpPr/>
          <p:nvPr/>
        </p:nvSpPr>
        <p:spPr>
          <a:xfrm>
            <a:off x="1714480" y="1142984"/>
            <a:ext cx="1285884" cy="285752"/>
          </a:xfrm>
          <a:prstGeom prst="wedgeRectCallout">
            <a:avLst>
              <a:gd name="adj1" fmla="val -19679"/>
              <a:gd name="adj2" fmla="val 16045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RF/Coaxial</a:t>
            </a:r>
            <a:endParaRPr lang="zh-CN" altLang="en-US" dirty="0"/>
          </a:p>
        </p:txBody>
      </p:sp>
      <p:sp>
        <p:nvSpPr>
          <p:cNvPr id="12" name="矩形标注 11"/>
          <p:cNvSpPr/>
          <p:nvPr/>
        </p:nvSpPr>
        <p:spPr>
          <a:xfrm>
            <a:off x="3428992" y="1142984"/>
            <a:ext cx="1071570" cy="357190"/>
          </a:xfrm>
          <a:prstGeom prst="wedgeRectCallout">
            <a:avLst>
              <a:gd name="adj1" fmla="val -20972"/>
              <a:gd name="adj2" fmla="val 126839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IQ/USB</a:t>
            </a:r>
            <a:endParaRPr lang="zh-CN" alt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B411-453F-41F5-95CB-41292535623F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Work in Progress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basic </a:t>
            </a:r>
            <a:r>
              <a:rPr lang="en-US" altLang="zh-CN" dirty="0" err="1" smtClean="0"/>
              <a:t>AirFPGA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testbed</a:t>
            </a:r>
            <a:r>
              <a:rPr lang="en-US" altLang="zh-CN" dirty="0" smtClean="0"/>
              <a:t> has been implemented</a:t>
            </a:r>
          </a:p>
          <a:p>
            <a:pPr lvl="1"/>
            <a:r>
              <a:rPr lang="en-US" altLang="zh-CN" dirty="0" smtClean="0"/>
              <a:t>USB based SDR-IQ as RF Frontend</a:t>
            </a:r>
          </a:p>
          <a:p>
            <a:pPr lvl="1"/>
            <a:r>
              <a:rPr lang="en-US" altLang="zh-CN" dirty="0" smtClean="0"/>
              <a:t>Data injected into packet generator via USB-PCI-SRAM tunnel</a:t>
            </a:r>
          </a:p>
          <a:p>
            <a:pPr lvl="1"/>
            <a:r>
              <a:rPr lang="en-US" altLang="zh-CN" dirty="0" smtClean="0"/>
              <a:t>Produces standard UDP/IP packet</a:t>
            </a:r>
          </a:p>
          <a:p>
            <a:r>
              <a:rPr lang="en-US" altLang="zh-CN" dirty="0" smtClean="0"/>
              <a:t>Still working on GPIO based RF daughterboard to avoid low speed USB/PCI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6607F-9F73-43F5-AC6A-E2D2ED6BAE9B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Demo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5502-2E8D-4160-9686-8B74D4D4A719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Why not use PC’s native </a:t>
            </a:r>
            <a:r>
              <a:rPr lang="en-US" altLang="zh-CN" dirty="0" err="1" smtClean="0"/>
              <a:t>ethernet</a:t>
            </a:r>
            <a:r>
              <a:rPr lang="en-US" altLang="zh-CN" dirty="0" smtClean="0"/>
              <a:t> port?</a:t>
            </a:r>
          </a:p>
          <a:p>
            <a:pPr lvl="1"/>
            <a:r>
              <a:rPr lang="en-US" altLang="zh-CN" dirty="0" err="1" smtClean="0"/>
              <a:t>AirFPGA</a:t>
            </a:r>
            <a:r>
              <a:rPr lang="en-US" altLang="zh-CN" dirty="0" smtClean="0"/>
              <a:t> is purely hardware based</a:t>
            </a:r>
          </a:p>
          <a:p>
            <a:pPr lvl="1"/>
            <a:r>
              <a:rPr lang="en-US" altLang="zh-CN" dirty="0" smtClean="0"/>
              <a:t>PCI-e v3.0 1GB/s with DMA overhead</a:t>
            </a:r>
          </a:p>
          <a:p>
            <a:pPr lvl="1"/>
            <a:r>
              <a:rPr lang="en-US" altLang="zh-CN" dirty="0" smtClean="0"/>
              <a:t>PCI-e v2.0 500MB/s with DMA overhead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D0CD-F201-408B-A263-21C7409BB39B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69DA-BE47-4E65-8FBD-23F3A7215FB0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Software Defined Radio?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radio platform: waveform → data packets</a:t>
            </a:r>
          </a:p>
          <a:p>
            <a:r>
              <a:rPr lang="en-US" altLang="zh-CN" dirty="0" smtClean="0"/>
              <a:t>Hardware → Software</a:t>
            </a:r>
          </a:p>
          <a:p>
            <a:pPr lvl="1"/>
            <a:r>
              <a:rPr lang="en-US" altLang="zh-CN" dirty="0" smtClean="0"/>
              <a:t>mixers, filters, amplifiers</a:t>
            </a:r>
          </a:p>
          <a:p>
            <a:pPr lvl="1"/>
            <a:r>
              <a:rPr lang="en-US" altLang="zh-CN" dirty="0" smtClean="0"/>
              <a:t>modulators, detectors</a:t>
            </a:r>
          </a:p>
          <a:p>
            <a:pPr lvl="1"/>
            <a:r>
              <a:rPr lang="en-US" altLang="zh-CN" dirty="0" smtClean="0"/>
              <a:t>FFT, </a:t>
            </a:r>
            <a:r>
              <a:rPr lang="en-US" altLang="zh-CN" dirty="0" err="1" smtClean="0"/>
              <a:t>downsampler</a:t>
            </a:r>
            <a:endParaRPr lang="en-US" altLang="zh-CN" dirty="0" smtClean="0"/>
          </a:p>
          <a:p>
            <a:r>
              <a:rPr lang="en-US" altLang="zh-CN" dirty="0" smtClean="0"/>
              <a:t>Highly configurable (“Software Defined”)</a:t>
            </a:r>
          </a:p>
          <a:p>
            <a:pPr lvl="1"/>
            <a:r>
              <a:rPr lang="en-US" altLang="zh-CN" dirty="0" smtClean="0"/>
              <a:t>Bluetooth, Wi-Fi, Radio(AM/FM), Cellular, HDTV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8E7-7AA3-4ABA-A5E3-EC5C242D540B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Ideal SDR Architecture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2643182"/>
            <a:ext cx="447596" cy="13204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C3B5-56ED-4E77-AFB4-BB0E20AB6BEC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214678" y="2786058"/>
            <a:ext cx="2357454" cy="107157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Analog to Digital Converter</a:t>
            </a:r>
          </a:p>
          <a:p>
            <a:pPr algn="ctr"/>
            <a:r>
              <a:rPr lang="en-US" altLang="zh-CN" sz="2000" dirty="0" smtClean="0"/>
              <a:t>(ADC)</a:t>
            </a:r>
            <a:endParaRPr lang="zh-CN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643182"/>
            <a:ext cx="1000132" cy="136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>
            <a:stCxn id="2050" idx="3"/>
            <a:endCxn id="5" idx="1"/>
          </p:cNvCxnSpPr>
          <p:nvPr/>
        </p:nvCxnSpPr>
        <p:spPr>
          <a:xfrm>
            <a:off x="1662011" y="3303387"/>
            <a:ext cx="1552667" cy="18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5" idx="3"/>
            <a:endCxn id="2051" idx="1"/>
          </p:cNvCxnSpPr>
          <p:nvPr/>
        </p:nvCxnSpPr>
        <p:spPr>
          <a:xfrm>
            <a:off x="5572132" y="3321843"/>
            <a:ext cx="1357322" cy="45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20" y="4286256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RF Frontend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428625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Digital Processor</a:t>
            </a:r>
          </a:p>
          <a:p>
            <a:pPr algn="ctr"/>
            <a:r>
              <a:rPr lang="en-US" altLang="zh-CN" sz="3200" dirty="0" smtClean="0"/>
              <a:t>(PC/FPGA/etc.)</a:t>
            </a:r>
            <a:endParaRPr lang="zh-CN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Popular Research SDR System 1: USRP </a:t>
            </a:r>
            <a:br>
              <a:rPr lang="en-US" altLang="zh-CN" dirty="0" smtClean="0"/>
            </a:br>
            <a:r>
              <a:rPr lang="en-US" altLang="zh-CN" dirty="0" smtClean="0"/>
              <a:t>(Universal Software Radio Peripheral)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Ettus</a:t>
            </a:r>
            <a:r>
              <a:rPr lang="en-US" altLang="zh-CN" dirty="0" smtClean="0"/>
              <a:t> Research LLC</a:t>
            </a:r>
          </a:p>
          <a:p>
            <a:r>
              <a:rPr lang="en-US" altLang="zh-CN" dirty="0" smtClean="0"/>
              <a:t>12-bit, 64 MS/s ADC</a:t>
            </a:r>
          </a:p>
          <a:p>
            <a:r>
              <a:rPr lang="en-US" altLang="zh-CN" dirty="0" err="1" smtClean="0"/>
              <a:t>Altera</a:t>
            </a:r>
            <a:r>
              <a:rPr lang="en-US" altLang="zh-CN" dirty="0" smtClean="0"/>
              <a:t> EP1C12 FPGA</a:t>
            </a:r>
          </a:p>
          <a:p>
            <a:r>
              <a:rPr lang="en-US" altLang="zh-CN" dirty="0" smtClean="0"/>
              <a:t>USB 2.0 to </a:t>
            </a:r>
            <a:r>
              <a:rPr lang="en-US" altLang="zh-CN" dirty="0" smtClean="0">
                <a:solidFill>
                  <a:srgbClr val="FF0000"/>
                </a:solidFill>
              </a:rPr>
              <a:t>CPU</a:t>
            </a:r>
          </a:p>
          <a:p>
            <a:r>
              <a:rPr lang="en-US" altLang="zh-CN" dirty="0" smtClean="0"/>
              <a:t>Designed for GNU Radio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GNU Radio (Software on </a:t>
            </a:r>
            <a:r>
              <a:rPr lang="en-US" altLang="zh-CN" dirty="0" smtClean="0">
                <a:solidFill>
                  <a:srgbClr val="FF0000"/>
                </a:solidFill>
              </a:rPr>
              <a:t>CPU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A collection of DSP toolboxes</a:t>
            </a:r>
          </a:p>
          <a:p>
            <a:pPr lvl="1"/>
            <a:r>
              <a:rPr lang="en-US" altLang="zh-CN" dirty="0" smtClean="0"/>
              <a:t>Python / C++</a:t>
            </a:r>
          </a:p>
        </p:txBody>
      </p:sp>
      <p:pic>
        <p:nvPicPr>
          <p:cNvPr id="10" name="内容占位符 9" descr="USR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2616" y="1880229"/>
            <a:ext cx="3254184" cy="3191845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563B-D34C-4AC4-8E51-6A6226A09B55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Popular Research SDR System 2: WARP </a:t>
            </a:r>
            <a:br>
              <a:rPr lang="en-US" altLang="zh-CN" dirty="0" smtClean="0"/>
            </a:br>
            <a:r>
              <a:rPr lang="en-US" altLang="zh-CN" sz="4000" dirty="0" smtClean="0"/>
              <a:t>(Wireless Open Access Research Platform)</a:t>
            </a:r>
            <a:endParaRPr lang="zh-CN" altLang="en-US" sz="40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Rice University</a:t>
            </a:r>
          </a:p>
          <a:p>
            <a:r>
              <a:rPr lang="en-US" altLang="zh-CN" dirty="0" smtClean="0"/>
              <a:t>16-bit, 160MS/s</a:t>
            </a:r>
            <a:r>
              <a:rPr lang="zh-CN" altLang="en-US" dirty="0" smtClean="0"/>
              <a:t> </a:t>
            </a:r>
            <a:r>
              <a:rPr lang="en-US" altLang="zh-CN" dirty="0" smtClean="0"/>
              <a:t>ADC (on RF Daughter Board)</a:t>
            </a:r>
          </a:p>
          <a:p>
            <a:r>
              <a:rPr lang="en-US" altLang="zh-CN" dirty="0" smtClean="0"/>
              <a:t>Xilinx XC2VP70 </a:t>
            </a:r>
            <a:r>
              <a:rPr lang="en-US" altLang="zh-CN" dirty="0" err="1" smtClean="0"/>
              <a:t>Virtex</a:t>
            </a:r>
            <a:r>
              <a:rPr lang="en-US" altLang="zh-CN" dirty="0" smtClean="0"/>
              <a:t>-II Pro</a:t>
            </a:r>
            <a:endParaRPr lang="zh-CN" altLang="en-US" dirty="0" smtClean="0"/>
          </a:p>
          <a:p>
            <a:r>
              <a:rPr lang="en-US" altLang="zh-CN" dirty="0" smtClean="0"/>
              <a:t>All processing done on </a:t>
            </a:r>
            <a:r>
              <a:rPr lang="en-US" altLang="zh-CN" dirty="0" smtClean="0">
                <a:solidFill>
                  <a:srgbClr val="FF0000"/>
                </a:solidFill>
              </a:rPr>
              <a:t>FPGA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Software Development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FPGA</a:t>
            </a:r>
            <a:r>
              <a:rPr lang="en-US" altLang="zh-CN" dirty="0" smtClean="0"/>
              <a:t> based</a:t>
            </a:r>
          </a:p>
          <a:p>
            <a:pPr lvl="1"/>
            <a:r>
              <a:rPr lang="en-US" altLang="zh-CN" dirty="0" smtClean="0"/>
              <a:t>C/</a:t>
            </a:r>
            <a:r>
              <a:rPr lang="en-US" altLang="zh-CN" dirty="0" err="1" smtClean="0"/>
              <a:t>Matlab</a:t>
            </a:r>
            <a:r>
              <a:rPr lang="en-US" altLang="zh-CN" dirty="0" smtClean="0"/>
              <a:t> -&gt; HDL</a:t>
            </a:r>
          </a:p>
          <a:p>
            <a:pPr lvl="1"/>
            <a:r>
              <a:rPr lang="en-US" altLang="zh-CN" dirty="0" smtClean="0"/>
              <a:t>Xilinx Platform Studio</a:t>
            </a:r>
          </a:p>
          <a:p>
            <a:pPr lvl="1"/>
            <a:r>
              <a:rPr lang="en-US" altLang="zh-CN" dirty="0" smtClean="0"/>
              <a:t>Xilinx System Generator</a:t>
            </a:r>
            <a:endParaRPr lang="zh-CN" altLang="en-US" dirty="0"/>
          </a:p>
        </p:txBody>
      </p:sp>
      <p:pic>
        <p:nvPicPr>
          <p:cNvPr id="6" name="内容占位符 5" descr="WARP_FPGABoard_Photo_s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3748" y="2040098"/>
            <a:ext cx="3265000" cy="3246289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2546-B19A-403F-BC57-95252AD42A1E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D69DA-BE47-4E65-8FBD-23F3A7215FB0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Research Problem 1: </a:t>
            </a:r>
            <a:br>
              <a:rPr lang="en-US" altLang="zh-CN" dirty="0" smtClean="0"/>
            </a:br>
            <a:r>
              <a:rPr lang="en-US" altLang="zh-CN" dirty="0" smtClean="0"/>
              <a:t>Satellite Receiving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Monitor a band of satellite signal.</a:t>
            </a:r>
          </a:p>
          <a:p>
            <a:r>
              <a:rPr lang="en-US" altLang="zh-CN" dirty="0" smtClean="0"/>
              <a:t>Signal is so complex that a computer cluster is needed</a:t>
            </a:r>
          </a:p>
          <a:p>
            <a:r>
              <a:rPr lang="en-US" altLang="zh-CN" dirty="0" smtClean="0"/>
              <a:t>Antenna in Big Dish and the cluster is in Gates Building (~3 miles apart)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A803-9039-477D-B489-76566CD4BBB5}" type="datetime1">
              <a:rPr lang="zh-CN" altLang="en-US" smtClean="0"/>
              <a:pPr/>
              <a:t>2009/8/7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AirFPGA - NetFPGA Workshop 2009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683900" cy="301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727</Words>
  <Application>Microsoft Office PowerPoint</Application>
  <PresentationFormat>全屏显示(4:3)</PresentationFormat>
  <Paragraphs>213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1_Office 主题</vt:lpstr>
      <vt:lpstr>AirFPGA The NetFPGA SDR Platform</vt:lpstr>
      <vt:lpstr>Outlines</vt:lpstr>
      <vt:lpstr>Outlines</vt:lpstr>
      <vt:lpstr>What’s Software Defined Radio?</vt:lpstr>
      <vt:lpstr>Ideal SDR Architecture</vt:lpstr>
      <vt:lpstr>Popular Research SDR System 1: USRP  (Universal Software Radio Peripheral)</vt:lpstr>
      <vt:lpstr>Popular Research SDR System 2: WARP  (Wireless Open Access Research Platform)</vt:lpstr>
      <vt:lpstr>Outlines</vt:lpstr>
      <vt:lpstr>Research Problem 1:  Satellite Receiving</vt:lpstr>
      <vt:lpstr>USRP/WARP Remote Processing</vt:lpstr>
      <vt:lpstr>Research Problem 2:  Location Diversified MIMO</vt:lpstr>
      <vt:lpstr>USRP/WARP Board-to-Board Communication</vt:lpstr>
      <vt:lpstr>What’s missing?</vt:lpstr>
      <vt:lpstr>Solution</vt:lpstr>
      <vt:lpstr>Solution</vt:lpstr>
      <vt:lpstr>Our Approach - AirFPGA</vt:lpstr>
      <vt:lpstr>Outlines</vt:lpstr>
      <vt:lpstr>AirFPGA – An SDR Platform</vt:lpstr>
      <vt:lpstr>NetFPGA – Core of AirFPGA</vt:lpstr>
      <vt:lpstr>Inside NetFPGA</vt:lpstr>
      <vt:lpstr>How AirFPGA works?</vt:lpstr>
      <vt:lpstr>幻灯片 22</vt:lpstr>
      <vt:lpstr>Work in Progress</vt:lpstr>
      <vt:lpstr>Demo</vt:lpstr>
      <vt:lpstr>Backup Slide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AirFPGA The NetFPGA SDR Platform</dc:title>
  <dc:creator>Eastzone</dc:creator>
  <cp:lastModifiedBy>Eastzone</cp:lastModifiedBy>
  <cp:revision>181</cp:revision>
  <dcterms:created xsi:type="dcterms:W3CDTF">2009-08-05T01:24:35Z</dcterms:created>
  <dcterms:modified xsi:type="dcterms:W3CDTF">2009-08-07T01:57:19Z</dcterms:modified>
</cp:coreProperties>
</file>